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4"/>
  </p:notesMasterIdLst>
  <p:sldIdLst>
    <p:sldId id="339" r:id="rId2"/>
    <p:sldId id="338" r:id="rId3"/>
    <p:sldId id="340" r:id="rId4"/>
    <p:sldId id="341" r:id="rId5"/>
    <p:sldId id="346" r:id="rId6"/>
    <p:sldId id="345" r:id="rId7"/>
    <p:sldId id="347" r:id="rId8"/>
    <p:sldId id="348" r:id="rId9"/>
    <p:sldId id="353" r:id="rId10"/>
    <p:sldId id="349" r:id="rId11"/>
    <p:sldId id="352" r:id="rId12"/>
    <p:sldId id="354" r:id="rId13"/>
    <p:sldId id="342" r:id="rId14"/>
    <p:sldId id="359" r:id="rId15"/>
    <p:sldId id="355" r:id="rId16"/>
    <p:sldId id="361" r:id="rId17"/>
    <p:sldId id="343" r:id="rId18"/>
    <p:sldId id="356" r:id="rId19"/>
    <p:sldId id="357" r:id="rId20"/>
    <p:sldId id="360" r:id="rId21"/>
    <p:sldId id="362" r:id="rId22"/>
    <p:sldId id="29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160CC-9B5A-4946-80F7-650641D347E1}">
          <p14:sldIdLst>
            <p14:sldId id="339"/>
            <p14:sldId id="338"/>
            <p14:sldId id="340"/>
            <p14:sldId id="341"/>
            <p14:sldId id="346"/>
            <p14:sldId id="345"/>
            <p14:sldId id="347"/>
            <p14:sldId id="348"/>
            <p14:sldId id="353"/>
            <p14:sldId id="349"/>
            <p14:sldId id="352"/>
            <p14:sldId id="354"/>
            <p14:sldId id="342"/>
            <p14:sldId id="359"/>
            <p14:sldId id="355"/>
            <p14:sldId id="361"/>
            <p14:sldId id="343"/>
            <p14:sldId id="356"/>
            <p14:sldId id="357"/>
            <p14:sldId id="360"/>
            <p14:sldId id="362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in" initials="DC" lastIdx="2" clrIdx="0">
    <p:extLst>
      <p:ext uri="{19B8F6BF-5375-455C-9EA6-DF929625EA0E}">
        <p15:presenceInfo xmlns:p15="http://schemas.microsoft.com/office/powerpoint/2012/main" userId="72f45ecd30b4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9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D8EA-6F56-4F99-9909-FDE052401F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22F4E-92E3-4860-8641-150BB682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9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18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6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7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4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8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1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5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4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6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5DAB-B39C-4C66-BFBD-75FC847C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4DCB-2946-4650-BABE-782462841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F3ED-C9F2-4CE4-B8A6-2239E6BF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1170-190B-4E31-A90E-2072993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9FBE-A4BB-47BF-B112-E7B2B5A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0C6F-8279-464D-AE55-24C892E1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8630-BAAC-4A5D-AB93-F401E9DD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DCD4-08C7-4164-981B-3673429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C832-0980-4AED-98BF-9712579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767A-BCC8-4241-B31C-0CCC7DC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8292B-5B90-4A67-9D32-BF69BA8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AD09-317A-49A4-B0D9-4DC60473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091A-A883-4D5A-9FC1-9CF18AC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C7F0-C027-4026-B0E6-3D37C186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BCC8-0441-48FA-A4B2-72630992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63E-EE4A-4D75-AA9F-AF161B2C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81FF-FBAE-43CA-95E0-F2558A08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EB66-A8D4-4045-842D-484F6DB5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8A59-646D-4D71-9955-63FD2ABF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A08F-D9C5-403F-A482-90368CC7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8D8F-D536-41B1-8FAE-D67A12B5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7A46-1E6E-4A1D-B650-DD4307CC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7757-A1AF-409D-892D-2AAF25B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B2B0-FD78-473E-A5CF-2F056F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D32D-119F-412D-9E55-18311F95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8FE-3F28-4EA2-88A4-2ED61C6A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A3FE-97F2-4721-BA3D-E348DEF6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AF0E-5385-4714-8754-0F0C730B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E9F5-5D73-480F-822E-4150B64E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89B1-8682-40B3-9779-1767BE3E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9EB5A-E29F-4610-8CDD-359DDFB6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171E-5A17-4C8A-B2EE-8A4D0F2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3D17-FA5E-46B9-B261-A7B13A2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709C6-D2C2-4E0A-82C4-A468E18B6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6C228-DCB4-4BA4-AEF1-8440286A1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F6970-E6C5-4704-8579-8D22CC06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72737-2AD7-4F27-B4DD-9210DF0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D3EA6-289A-4194-8E41-87FD88E9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1CC0F-CA45-423B-A979-ABA7F43B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3A9E-24FB-4EDD-B808-FE03616D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DA9D-E678-4358-9D73-438E757F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6480-117C-460A-B32B-13BBC091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6100-07CF-4FFA-90EE-56878682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64188-48E9-4B07-A36A-B6FD625A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F67B-C4DB-457B-B661-F36E51F5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2C6F-361D-46DE-9445-F90E688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653E-4DC5-4037-A3D0-DC0D19C9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86FE-3961-4BDE-B373-4DC2C755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E8DA-F85F-4DAA-A8DD-0E2CDA5C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872F-5547-4F52-AA71-612261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402-F10A-41B2-AEF5-1FEABD4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0B92-A120-4736-9ED9-70C5D6C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2309-CA8A-4562-8AAD-009C400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6F5C-9EC7-4701-9619-331DE330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FA0A-595A-4953-A99C-F60A056E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B327-A45B-48F8-BD40-EB3EF28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99F1-6DCD-4DC2-944F-9D405416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DEB3-437E-4136-83B2-170266C8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AAE7D-69D6-4163-A5E9-0499E580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A1A2-173B-4EBE-982E-640A9797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E857-803D-4A54-A8F6-4020AA43E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AE87-B9B2-4AB2-82B0-23EE33EE440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A99A-ED6E-4117-B33C-74497C947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944-DF50-4B7D-B2AC-E6D608D8F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6F33-0612-4E3A-9D51-D332207007A8}"/>
              </a:ext>
            </a:extLst>
          </p:cNvPr>
          <p:cNvSpPr txBox="1">
            <a:spLocks/>
          </p:cNvSpPr>
          <p:nvPr/>
        </p:nvSpPr>
        <p:spPr>
          <a:xfrm>
            <a:off x="1653518" y="562661"/>
            <a:ext cx="8884956" cy="262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Convolution Processing Unit </a:t>
            </a:r>
          </a:p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Featuring Adaptive Precision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using Dynamic Reconfiguration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C609B07-64B4-42C5-A2E7-1798289B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 b="22219"/>
          <a:stretch/>
        </p:blipFill>
        <p:spPr>
          <a:xfrm>
            <a:off x="3894553" y="4563320"/>
            <a:ext cx="4402893" cy="147518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AFBB57D-32F8-4D41-9401-44C0119F8DEB}"/>
              </a:ext>
            </a:extLst>
          </p:cNvPr>
          <p:cNvSpPr txBox="1">
            <a:spLocks/>
          </p:cNvSpPr>
          <p:nvPr/>
        </p:nvSpPr>
        <p:spPr>
          <a:xfrm>
            <a:off x="1828796" y="3909839"/>
            <a:ext cx="853440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David Cain, Omar Eldash, Kasem Khalil, Magdy Bayoumi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03087A-09CC-4F95-A1DC-32194D58FA6C}"/>
              </a:ext>
            </a:extLst>
          </p:cNvPr>
          <p:cNvSpPr txBox="1">
            <a:spLocks/>
          </p:cNvSpPr>
          <p:nvPr/>
        </p:nvSpPr>
        <p:spPr>
          <a:xfrm>
            <a:off x="4558931" y="3349241"/>
            <a:ext cx="307413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WF-IoT 2021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5051A-B526-4DBE-81DE-69956FA1A46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6423A-E322-48E3-9C80-418EAA628668}"/>
              </a:ext>
            </a:extLst>
          </p:cNvPr>
          <p:cNvSpPr txBox="1">
            <a:spLocks/>
          </p:cNvSpPr>
          <p:nvPr/>
        </p:nvSpPr>
        <p:spPr>
          <a:xfrm>
            <a:off x="4246881" y="6457890"/>
            <a:ext cx="369822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David Cain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3BB-FDFE-4EC7-9AB1-21F4D4459C4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749F7-1FE5-40EF-8559-CFD2AC41A544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18DD2-4CF4-4619-863A-6F013938228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51" y="509945"/>
            <a:ext cx="10438696" cy="5053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FINN and DNNWeaver two frameworks for generating fully synthesized CNN models to deploy on an FPGA target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Utilization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FINN is developed by a Xilinx research group and specializes in low latency streaming applications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HLS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DNNWeaver is an open-source framework that employs groups universal processing elements and a state machine to assign data to one layer of the CNN at a time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-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Caffe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69AEDB-CE51-4582-9FC0-1F85E18BFAD5}"/>
              </a:ext>
            </a:extLst>
          </p:cNvPr>
          <p:cNvSpPr txBox="1"/>
          <p:nvPr/>
        </p:nvSpPr>
        <p:spPr>
          <a:xfrm>
            <a:off x="1536793" y="5824835"/>
            <a:ext cx="9118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FINN Ref: https://xilinx.github.io/finn/about.html 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DNNWeaver Reg: http://dnnweaver.org/</a:t>
            </a:r>
          </a:p>
        </p:txBody>
      </p:sp>
    </p:spTree>
    <p:extLst>
      <p:ext uri="{BB962C8B-B14F-4D97-AF65-F5344CB8AC3E}">
        <p14:creationId xmlns:p14="http://schemas.microsoft.com/office/powerpoint/2010/main" val="164651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40" y="4165108"/>
            <a:ext cx="10438696" cy="19678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Youssef et. al developed an MNIST CNN architecture to support DPR for reducing bit precision which enables lower dynamic power consumption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consumption of this model at 16 bits was shown to be 11.25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and at 5 bits, 3.02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while retaining 81.74%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682DE-E281-467F-80E6-D507968E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3" y="1145118"/>
            <a:ext cx="4776063" cy="2380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E94ED-2AC0-4B35-909A-CA8549EA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626" y="1126068"/>
            <a:ext cx="4063987" cy="283794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979582" y="149279"/>
            <a:ext cx="9118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E. Youssef, H. A.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Elsemary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A. El-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Moursy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 Khattab and H. Mostafa, "Energy Adaptive Convolution Neural Network Using Dynamic Partial Reconfiguration," 2020 IEEE 63rd International Midwest Symposium on Circuits and Systems (MWSCAS), Springfield, MA, USA, 2020, pp. 325-328,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doi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10.1109/MWSCAS48704.2020.9184640.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873782-2C41-4297-884C-B55FF1B4306C}"/>
              </a:ext>
            </a:extLst>
          </p:cNvPr>
          <p:cNvSpPr/>
          <p:nvPr/>
        </p:nvSpPr>
        <p:spPr>
          <a:xfrm>
            <a:off x="5538788" y="1858271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3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574371"/>
            <a:ext cx="6374669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72875" y="6457890"/>
            <a:ext cx="61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670546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8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03" y="857265"/>
            <a:ext cx="10365793" cy="406744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4" y="5171953"/>
            <a:ext cx="12096749" cy="828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Convolution Processing Element utilizes DPR at a processing element level whereas traditional methods must either fully reconfigure or use DPR at a pipeline level</a:t>
            </a:r>
          </a:p>
        </p:txBody>
      </p:sp>
    </p:spTree>
    <p:extLst>
      <p:ext uri="{BB962C8B-B14F-4D97-AF65-F5344CB8AC3E}">
        <p14:creationId xmlns:p14="http://schemas.microsoft.com/office/powerpoint/2010/main" val="1618172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584" y="1104899"/>
            <a:ext cx="5543548" cy="4648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convolution controller handles the data stream with an internal state machine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kernel of size N, the line buffers temporarily store N rows of input map as each convolution requires NxN data points from N rows and N columns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 are implemented to infer into BRAM as to not waste available device logic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1BA89-9383-4B64-86AE-C6BED9E7C83E}"/>
              </a:ext>
            </a:extLst>
          </p:cNvPr>
          <p:cNvGrpSpPr/>
          <p:nvPr/>
        </p:nvGrpSpPr>
        <p:grpSpPr>
          <a:xfrm>
            <a:off x="-1" y="252549"/>
            <a:ext cx="6087291" cy="6097204"/>
            <a:chOff x="-1" y="327061"/>
            <a:chExt cx="6051313" cy="585396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938D05C-7F6E-4B4B-B0AB-7D2A871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8" y="1811958"/>
              <a:ext cx="4210042" cy="2599827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77B0340-15CB-4754-9F33-1793F260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" y="327061"/>
              <a:ext cx="5870313" cy="1277249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714F0555-B69C-4C10-9CE2-D70F9085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619432"/>
              <a:ext cx="6051313" cy="156159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95891D-F3B3-46FA-81B2-A0560E070A78}"/>
              </a:ext>
            </a:extLst>
          </p:cNvPr>
          <p:cNvCxnSpPr/>
          <p:nvPr/>
        </p:nvCxnSpPr>
        <p:spPr>
          <a:xfrm>
            <a:off x="60839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6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4360548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574371"/>
            <a:ext cx="6374669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72875" y="6457890"/>
            <a:ext cx="6191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4403971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690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78194" y="6457890"/>
            <a:ext cx="51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0F605DF-DEBC-49F2-A5AC-49E01428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93" y="0"/>
            <a:ext cx="8108213" cy="40499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99" y="4317479"/>
            <a:ext cx="10489000" cy="18728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 on a Pynq-Z2 which features a Zynq-7000 FPGA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between 8-, 16-, and 32-bit precision with 1 or 3 processing channels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Benchmarked using PYNQ Python Jupyter Notebook and the Vitis C environment</a:t>
            </a:r>
          </a:p>
        </p:txBody>
      </p:sp>
    </p:spTree>
    <p:extLst>
      <p:ext uri="{BB962C8B-B14F-4D97-AF65-F5344CB8AC3E}">
        <p14:creationId xmlns:p14="http://schemas.microsoft.com/office/powerpoint/2010/main" val="2799148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60777" y="6457890"/>
            <a:ext cx="53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2" y="3872345"/>
            <a:ext cx="10754135" cy="24239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3-channel CPE hardware utilization was compared against other designs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32-bit configuration, DSP utilization reaches 36% of total available for the device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use a design which buffers the full image which causes high BRAM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7BFB0-EFB3-4510-89C7-785AD802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0" y="1074195"/>
            <a:ext cx="5650115" cy="23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790D3-90C3-4B96-9B97-7C416C2B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" y="667658"/>
            <a:ext cx="5650115" cy="27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D565F4-D6A3-44BC-AE38-171E862FA4BF}"/>
              </a:ext>
            </a:extLst>
          </p:cNvPr>
          <p:cNvSpPr/>
          <p:nvPr/>
        </p:nvSpPr>
        <p:spPr>
          <a:xfrm>
            <a:off x="4579143" y="2114550"/>
            <a:ext cx="1310481" cy="25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3E68E-48F8-4CDA-AD10-7D8E6FAA81A5}"/>
              </a:ext>
            </a:extLst>
          </p:cNvPr>
          <p:cNvSpPr/>
          <p:nvPr/>
        </p:nvSpPr>
        <p:spPr>
          <a:xfrm>
            <a:off x="8937783" y="2911384"/>
            <a:ext cx="693897" cy="21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3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3360" y="6457890"/>
            <a:ext cx="5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CFBE-CBDF-4010-A7DA-2B57CB30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88" y="0"/>
            <a:ext cx="5164149" cy="3876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0F1A-2919-447C-8CA4-6B9F1B55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65" y="788012"/>
            <a:ext cx="5287679" cy="23006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F9CB3A-7588-44A9-B54D-18E3508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4148561"/>
            <a:ext cx="10754135" cy="2037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testing with Jupyter Notebooks (Left), reconfiguration was completed using JTAG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Benchmarking was moved to Vitis (Right) which enabled use of the ICAP for reconfiguration</a:t>
            </a:r>
          </a:p>
        </p:txBody>
      </p:sp>
    </p:spTree>
    <p:extLst>
      <p:ext uri="{BB962C8B-B14F-4D97-AF65-F5344CB8AC3E}">
        <p14:creationId xmlns:p14="http://schemas.microsoft.com/office/powerpoint/2010/main" val="1828134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03857" y="443982"/>
                <a:ext cx="6174684" cy="7793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𝑅𝑒𝑐𝑜𝑛𝑓𝑖𝑔𝑢𝑟𝑎𝑡𝑖𝑜𝑛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𝐵𝑖𝑡𝑠𝑡𝑟𝑒𝑎𝑚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𝑆𝑖𝑧𝑒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𝑃𝑜𝑟𝑡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3857" y="443982"/>
                <a:ext cx="6174684" cy="77932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4399CF-8F5A-47A0-A254-2234FCDB56CC}"/>
              </a:ext>
            </a:extLst>
          </p:cNvPr>
          <p:cNvCxnSpPr>
            <a:cxnSpLocks/>
          </p:cNvCxnSpPr>
          <p:nvPr/>
        </p:nvCxnSpPr>
        <p:spPr>
          <a:xfrm>
            <a:off x="3824287" y="2486024"/>
            <a:ext cx="0" cy="27432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1F3D06-09A3-4A6E-8DAA-DDB20CC9180F}"/>
              </a:ext>
            </a:extLst>
          </p:cNvPr>
          <p:cNvCxnSpPr/>
          <p:nvPr/>
        </p:nvCxnSpPr>
        <p:spPr>
          <a:xfrm>
            <a:off x="8367712" y="2486025"/>
            <a:ext cx="0" cy="274320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113B31-C898-4622-8AFF-4D2D40364DB4}"/>
              </a:ext>
            </a:extLst>
          </p:cNvPr>
          <p:cNvSpPr txBox="1"/>
          <p:nvPr/>
        </p:nvSpPr>
        <p:spPr>
          <a:xfrm>
            <a:off x="597700" y="1476373"/>
            <a:ext cx="257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(Traditional)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Reconfiguration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C43390-F8B9-4F88-9B6C-B79C056A74B0}"/>
              </a:ext>
            </a:extLst>
          </p:cNvPr>
          <p:cNvSpPr txBox="1"/>
          <p:nvPr/>
        </p:nvSpPr>
        <p:spPr>
          <a:xfrm>
            <a:off x="4630935" y="1476373"/>
            <a:ext cx="2930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F44B3-A59C-4216-8FF4-DD71B4A0E67D}"/>
              </a:ext>
            </a:extLst>
          </p:cNvPr>
          <p:cNvSpPr txBox="1"/>
          <p:nvPr/>
        </p:nvSpPr>
        <p:spPr>
          <a:xfrm>
            <a:off x="9022554" y="1476373"/>
            <a:ext cx="293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ICAP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3DB7-941A-4550-9A0E-13E95CC9ACC5}"/>
              </a:ext>
            </a:extLst>
          </p:cNvPr>
          <p:cNvSpPr txBox="1"/>
          <p:nvPr/>
        </p:nvSpPr>
        <p:spPr>
          <a:xfrm>
            <a:off x="173838" y="3151736"/>
            <a:ext cx="3419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32,364,512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490.371 ms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A5CCD-FE83-4448-880B-CAE15EB49408}"/>
              </a:ext>
            </a:extLst>
          </p:cNvPr>
          <p:cNvSpPr txBox="1"/>
          <p:nvPr/>
        </p:nvSpPr>
        <p:spPr>
          <a:xfrm>
            <a:off x="4386264" y="3151736"/>
            <a:ext cx="3419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26.772 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F64A-4FEE-4099-81A4-DD5932F74CF2}"/>
              </a:ext>
            </a:extLst>
          </p:cNvPr>
          <p:cNvSpPr txBox="1"/>
          <p:nvPr/>
        </p:nvSpPr>
        <p:spPr>
          <a:xfrm>
            <a:off x="8929692" y="3144446"/>
            <a:ext cx="3419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 Gb/s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0.552 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1328441" y="5558491"/>
            <a:ext cx="8925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traditional methods would reconfigure the full device via JTAG,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at a processing element level reduces configuration time by 800x</a:t>
            </a:r>
          </a:p>
        </p:txBody>
      </p:sp>
    </p:spTree>
    <p:extLst>
      <p:ext uri="{BB962C8B-B14F-4D97-AF65-F5344CB8AC3E}">
        <p14:creationId xmlns:p14="http://schemas.microsoft.com/office/powerpoint/2010/main" val="2789052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574371"/>
            <a:ext cx="6374669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679696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1313861" y="1984873"/>
            <a:ext cx="95572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 reduced development time compared to other hardware solutions, 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enables power efficient processors to be developed for application specific needs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offers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greatly suits the constrained hardware systems found in embedded devices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design provides insight to a design flow which enables system downtime to be reduced if pipelines are to be strategically reconfigured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design can be elaborated further to reuse hardware for process parallelization at lower precision, etc.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861" y="625810"/>
            <a:ext cx="4346704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6387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1CCA68-325D-4830-BD75-58AF62C1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74" y="2404708"/>
            <a:ext cx="4603041" cy="2048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9F056-C387-44FB-B269-4D54679B23E8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D07A9-B1C0-4185-838C-1F913934D465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1A3EA-529E-430A-B08A-9A4EECEFED99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BB55D3F5-7B94-472A-93CE-BF216809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31" y="4453270"/>
            <a:ext cx="982338" cy="1589892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5BC5AF5-B4ED-4001-BE1F-7CF886EC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20" y="814816"/>
            <a:ext cx="982338" cy="1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01D4F9A-7F0C-4627-A379-32C0BE1C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5" y="591711"/>
            <a:ext cx="3220376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up, vector graphics&#10;&#10;Description automatically generated">
            <a:extLst>
              <a:ext uri="{FF2B5EF4-FFF2-40B4-BE49-F238E27FC236}">
                <a16:creationId xmlns:a16="http://schemas.microsoft.com/office/drawing/2014/main" id="{08FC14C5-65E1-4F83-95FD-7E48139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21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4687D-C281-46AB-8738-C5B2D866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48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361CCC-A27E-4084-B5DD-7ED2432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0" y="591711"/>
            <a:ext cx="3220375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18B139D-A001-43DB-B6AA-070846C6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5" y="600178"/>
            <a:ext cx="3220376" cy="2692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DAED4F-0FEC-4593-B745-4A61E51A6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4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AA634-FC89-4BA3-9CDD-060B6FCF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362" y="2783760"/>
            <a:ext cx="4041265" cy="1290458"/>
          </a:xfr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32692-5FA6-4355-B7F7-868963715533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F1015-4371-4A08-BAE6-C1DA45707C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9F1A7-4E82-43D6-A556-C48856F16C6B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F7E17-140C-4902-841E-02C4B6E7067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7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19" name="Picture 18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F94D97CD-2871-4991-B4E2-9AC73C8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97" y="435942"/>
            <a:ext cx="6587112" cy="2927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D7A6EE-B348-4CAA-B5A1-47C4DFE67D6F}"/>
              </a:ext>
            </a:extLst>
          </p:cNvPr>
          <p:cNvSpPr txBox="1"/>
          <p:nvPr/>
        </p:nvSpPr>
        <p:spPr>
          <a:xfrm>
            <a:off x="0" y="6457890"/>
            <a:ext cx="233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4645C-50C8-47F8-A3A3-6ADB23A8D7E8}"/>
              </a:ext>
            </a:extLst>
          </p:cNvPr>
          <p:cNvCxnSpPr/>
          <p:nvPr/>
        </p:nvCxnSpPr>
        <p:spPr>
          <a:xfrm>
            <a:off x="4441361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09FA14-3176-4C8B-A8E2-B29628F8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4" y="997128"/>
            <a:ext cx="4327855" cy="4863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is a deep learning application enabling object detection / classification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edge devices with image and video data are being created for these applications in mind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CNNs used are often complex and too computationally bulky for IoT edge devices</a:t>
            </a: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DC97086-89E8-4D3A-BFDA-74A98283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94" y="3494238"/>
            <a:ext cx="7541612" cy="29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50" y="508246"/>
            <a:ext cx="4210515" cy="58415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traditional cloud computing models, edge devices are “dumb” data aggregators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servers perform CNN processes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server hardware has much greater processing capabilities and relaxed power constraints compared to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connectivity required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37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CE21210-DC19-4C83-B3CA-E448D9C36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4"/>
          <a:stretch/>
        </p:blipFill>
        <p:spPr>
          <a:xfrm>
            <a:off x="1" y="1340594"/>
            <a:ext cx="7574154" cy="41768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74155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604642"/>
            <a:ext cx="4063986" cy="5648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Due to low development overhead, FPGAs are being investigated for accelerating CNN process </a:t>
            </a:r>
            <a:r>
              <a:rPr lang="en-US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computing devices change behavior or functionality at the hardware logic level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are a member of reconfigurable hardware and offer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0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4ABE8E6-DBD1-4C4E-889D-27BFCE7A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2" y="1213212"/>
            <a:ext cx="6731394" cy="443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6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471487"/>
            <a:ext cx="4063986" cy="59150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allows the device to partially reconfigure while the rest of the system remains unchanged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DPR design flows use reconfigurable regions with partition definitions to be loaded after full 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partial bitstream file size directly correlates with the reconfigurable region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04462C7-A99E-4D82-A59A-71A85F1A4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" y="657225"/>
            <a:ext cx="738526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844" y="1019603"/>
            <a:ext cx="4063986" cy="48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has several ways to programmed on boot that vary with device family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Zynq device used in implementation allows programming over Serial, JTAG, ICAP, and PCAP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port bandwidth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drastically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5829F-5375-4179-BB0B-A7C0FBA3F855}"/>
              </a:ext>
            </a:extLst>
          </p:cNvPr>
          <p:cNvGrpSpPr>
            <a:grpSpLocks noChangeAspect="1"/>
          </p:cNvGrpSpPr>
          <p:nvPr/>
        </p:nvGrpSpPr>
        <p:grpSpPr>
          <a:xfrm>
            <a:off x="1162328" y="124743"/>
            <a:ext cx="5369087" cy="3895606"/>
            <a:chOff x="821121" y="111634"/>
            <a:chExt cx="5410477" cy="3354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B6D179-632A-4476-B5B5-3D85CBB1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746" y="111634"/>
              <a:ext cx="4329227" cy="3075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4D56-97BC-4F6E-B4A3-8ABFA07EEA4A}"/>
                </a:ext>
              </a:extLst>
            </p:cNvPr>
            <p:cNvSpPr txBox="1"/>
            <p:nvPr/>
          </p:nvSpPr>
          <p:spPr>
            <a:xfrm>
              <a:off x="821121" y="3187337"/>
              <a:ext cx="5410477" cy="27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585 Zynq-7000 SoC Technical Reference Manual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4733D-D6AF-41A1-9CE9-426688EE9D6C}"/>
              </a:ext>
            </a:extLst>
          </p:cNvPr>
          <p:cNvGrpSpPr/>
          <p:nvPr/>
        </p:nvGrpSpPr>
        <p:grpSpPr>
          <a:xfrm>
            <a:off x="237170" y="4172653"/>
            <a:ext cx="7219402" cy="2132933"/>
            <a:chOff x="237352" y="4170814"/>
            <a:chExt cx="7219402" cy="2132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098A6-2F99-45BF-9ED0-2BFC18D1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52" y="4170814"/>
              <a:ext cx="7219402" cy="18225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8BA67-A93D-43D7-855D-E88A78FB9C6D}"/>
                </a:ext>
              </a:extLst>
            </p:cNvPr>
            <p:cNvSpPr txBox="1"/>
            <p:nvPr/>
          </p:nvSpPr>
          <p:spPr>
            <a:xfrm>
              <a:off x="1162329" y="5995970"/>
              <a:ext cx="536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909 (v2018.1) Partial Reconfiguration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3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0B5F8F-8F35-4BE3-9E38-A6B462DAAEB7}"/>
              </a:ext>
            </a:extLst>
          </p:cNvPr>
          <p:cNvGrpSpPr>
            <a:grpSpLocks noChangeAspect="1"/>
          </p:cNvGrpSpPr>
          <p:nvPr/>
        </p:nvGrpSpPr>
        <p:grpSpPr>
          <a:xfrm>
            <a:off x="649908" y="0"/>
            <a:ext cx="6535282" cy="6457890"/>
            <a:chOff x="3190567" y="557975"/>
            <a:chExt cx="5810863" cy="57420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C8C46-4565-4A67-B776-01400799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567" y="557975"/>
              <a:ext cx="5810863" cy="57420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B622A0-38DF-4697-B1E2-BFFFA608743C}"/>
                </a:ext>
              </a:extLst>
            </p:cNvPr>
            <p:cNvSpPr/>
            <p:nvPr/>
          </p:nvSpPr>
          <p:spPr>
            <a:xfrm>
              <a:off x="5138738" y="673894"/>
              <a:ext cx="595313" cy="36504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6953ED5-2FFC-4A1E-9A46-76332132313E}"/>
                </a:ext>
              </a:extLst>
            </p:cNvPr>
            <p:cNvSpPr/>
            <p:nvPr/>
          </p:nvSpPr>
          <p:spPr>
            <a:xfrm rot="20132044">
              <a:off x="5775141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957CB1-C271-4AEF-910A-AD7398506FB1}"/>
                </a:ext>
              </a:extLst>
            </p:cNvPr>
            <p:cNvSpPr/>
            <p:nvPr/>
          </p:nvSpPr>
          <p:spPr>
            <a:xfrm>
              <a:off x="6031705" y="2019612"/>
              <a:ext cx="1423193" cy="793353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Reconfigurable Regions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82272-A4A8-4F31-9D88-698E7700F3A7}"/>
                </a:ext>
              </a:extLst>
            </p:cNvPr>
            <p:cNvSpPr/>
            <p:nvPr/>
          </p:nvSpPr>
          <p:spPr>
            <a:xfrm>
              <a:off x="7605713" y="628651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773B21-7291-4E4D-A96F-17D76AAD6AAA}"/>
                </a:ext>
              </a:extLst>
            </p:cNvPr>
            <p:cNvSpPr/>
            <p:nvPr/>
          </p:nvSpPr>
          <p:spPr>
            <a:xfrm>
              <a:off x="7605712" y="2499122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63B02F66-0B13-47FE-BD86-3887F225B4D1}"/>
                </a:ext>
              </a:extLst>
            </p:cNvPr>
            <p:cNvSpPr/>
            <p:nvPr/>
          </p:nvSpPr>
          <p:spPr>
            <a:xfrm rot="20132044">
              <a:off x="8242114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633E4A5A-B0ED-4978-9CD7-F9296DF41A40}"/>
                </a:ext>
              </a:extLst>
            </p:cNvPr>
            <p:cNvSpPr/>
            <p:nvPr/>
          </p:nvSpPr>
          <p:spPr>
            <a:xfrm rot="20132044">
              <a:off x="8242112" y="2843148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947061"/>
            <a:ext cx="4063986" cy="49638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are manually mapped to the FPGA floorplan during Synthesis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partition definitions need special elements like DSP, the region must be mapped to include this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convolution processor with RR mapped to FPGA floorplan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9922FA-3FA7-4E9F-827D-0588FCA7DC0F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23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Related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574371"/>
            <a:ext cx="6374669" cy="570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2918071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4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6891</TotalTime>
  <Words>1087</Words>
  <Application>Microsoft Office PowerPoint</Application>
  <PresentationFormat>Widescreen</PresentationFormat>
  <Paragraphs>235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Corbel</vt:lpstr>
      <vt:lpstr>Tahoma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PowerPoint Presentation</vt:lpstr>
      <vt:lpstr>PowerPoint Presentation</vt:lpstr>
      <vt:lpstr>Proposed Convolution Processing Element</vt:lpstr>
      <vt:lpstr>PowerPoint Presentation</vt:lpstr>
      <vt:lpstr>PowerPoint Presentation</vt:lpstr>
      <vt:lpstr>Hardware Implementation &amp; Comparisons</vt:lpstr>
      <vt:lpstr>PowerPoint Presentation</vt:lpstr>
      <vt:lpstr>PowerPoint Presentation</vt:lpstr>
      <vt:lpstr>PowerPoint Presentation</vt:lpstr>
      <vt:lpstr>PowerPoint Presentation</vt:lpstr>
      <vt:lpstr>Conclusions</vt:lpstr>
      <vt:lpstr>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Cain</dc:creator>
  <cp:lastModifiedBy>David Cain</cp:lastModifiedBy>
  <cp:revision>1243</cp:revision>
  <dcterms:created xsi:type="dcterms:W3CDTF">2020-08-21T21:23:02Z</dcterms:created>
  <dcterms:modified xsi:type="dcterms:W3CDTF">2021-04-12T18:15:53Z</dcterms:modified>
</cp:coreProperties>
</file>